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94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0.22500000000000001</c:v>
                </c:pt>
                <c:pt idx="1">
                  <c:v>2.0249999999999999</c:v>
                </c:pt>
                <c:pt idx="2">
                  <c:v>5.625</c:v>
                </c:pt>
                <c:pt idx="3">
                  <c:v>11.025</c:v>
                </c:pt>
                <c:pt idx="4">
                  <c:v>18.225000000000001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1B-407A-86AC-4E5C5E475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64409436"/>
        <c:axId val="40444235"/>
        <c:axId val="0"/>
      </c:bar3DChart>
      <c:catAx>
        <c:axId val="6440943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ES"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"/>
          </a:p>
        </c:txPr>
        <c:crossAx val="40444235"/>
        <c:crosses val="autoZero"/>
        <c:auto val="1"/>
        <c:lblAlgn val="ctr"/>
        <c:lblOffset val="100"/>
        <c:noMultiLvlLbl val="0"/>
      </c:catAx>
      <c:valAx>
        <c:axId val="40444235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ES"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"/>
          </a:p>
        </c:txPr>
        <c:crossAx val="64409436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</c:v>
                </c:pt>
                <c:pt idx="1">
                  <c:v>45</c:v>
                </c:pt>
                <c:pt idx="2">
                  <c:v>75</c:v>
                </c:pt>
                <c:pt idx="3">
                  <c:v>105</c:v>
                </c:pt>
                <c:pt idx="4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EE-4CA2-A264-F865111E0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93970697"/>
        <c:axId val="58145459"/>
        <c:axId val="0"/>
      </c:bar3DChart>
      <c:catAx>
        <c:axId val="93970697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ES"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"/>
          </a:p>
        </c:txPr>
        <c:crossAx val="58145459"/>
        <c:crosses val="autoZero"/>
        <c:auto val="1"/>
        <c:lblAlgn val="ctr"/>
        <c:lblOffset val="100"/>
        <c:noMultiLvlLbl val="0"/>
      </c:catAx>
      <c:valAx>
        <c:axId val="5814545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ES"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ES"/>
          </a:p>
        </c:txPr>
        <c:crossAx val="93970697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arxiv.org/abs/1611.04156&amp;h=IAQFlqjZ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uanda0/ST0245-001/tree/master/proyecto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/>
          <p:cNvPicPr/>
          <p:nvPr/>
        </p:nvPicPr>
        <p:blipFill>
          <a:blip r:embed="rId3"/>
          <a:srcRect t="78334"/>
          <a:stretch/>
        </p:blipFill>
        <p:spPr>
          <a:xfrm>
            <a:off x="36000" y="5394960"/>
            <a:ext cx="12193200" cy="14835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3452884" cy="685836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1E33"/>
                </a:solidFill>
              </a:rPr>
              <a:t>Analysis</a:t>
            </a:r>
          </a:p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1E33"/>
                </a:solidFill>
              </a:rPr>
              <a:t>of academic</a:t>
            </a:r>
          </a:p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1E33"/>
                </a:solidFill>
              </a:rPr>
              <a:t>Success</a:t>
            </a:r>
          </a:p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1E33"/>
                </a:solidFill>
              </a:rPr>
              <a:t>According</a:t>
            </a:r>
          </a:p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1E33"/>
                </a:solidFill>
              </a:rPr>
              <a:t>to the test </a:t>
            </a:r>
          </a:p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1E33"/>
                </a:solidFill>
              </a:rPr>
              <a:t>“Saber pro” </a:t>
            </a:r>
          </a:p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1E33"/>
                </a:solidFill>
              </a:rPr>
              <a:t>using </a:t>
            </a:r>
          </a:p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1E33"/>
                </a:solidFill>
              </a:rPr>
              <a:t>decision </a:t>
            </a:r>
          </a:p>
          <a:p>
            <a:pPr algn="ctr">
              <a:lnSpc>
                <a:spcPct val="100000"/>
              </a:lnSpc>
            </a:pPr>
            <a:r>
              <a:rPr lang="en-US" sz="4800" spc="-1" dirty="0">
                <a:solidFill>
                  <a:srgbClr val="001E33"/>
                </a:solidFill>
              </a:rPr>
              <a:t>trees </a:t>
            </a:r>
            <a:endParaRPr lang="en-US" sz="4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Report Accepted on arXiv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2242800" y="239328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the citation of the report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 arXiv and link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 flipV="1">
            <a:off x="2011680" y="26438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6"/>
          <p:cNvSpPr/>
          <p:nvPr/>
        </p:nvSpPr>
        <p:spPr>
          <a:xfrm>
            <a:off x="418320" y="3107880"/>
            <a:ext cx="61257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lang="en-U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https://arxiv.org/abs/1611.04156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7"/>
          <p:cNvGrpSpPr/>
          <p:nvPr/>
        </p:nvGrpSpPr>
        <p:grpSpPr>
          <a:xfrm>
            <a:off x="7021800" y="894960"/>
            <a:ext cx="4570920" cy="4965840"/>
            <a:chOff x="7021800" y="894960"/>
            <a:chExt cx="4570920" cy="4965840"/>
          </a:xfrm>
        </p:grpSpPr>
        <p:pic>
          <p:nvPicPr>
            <p:cNvPr id="258" name="Imagen 257"/>
            <p:cNvPicPr/>
            <p:nvPr/>
          </p:nvPicPr>
          <p:blipFill>
            <a:blip r:embed="rId4"/>
            <a:srcRect l="2991" t="4621" r="11001" b="22953"/>
            <a:stretch/>
          </p:blipFill>
          <p:spPr>
            <a:xfrm>
              <a:off x="7021800" y="894960"/>
              <a:ext cx="4554000" cy="496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8"/>
            <p:cNvSpPr/>
            <p:nvPr/>
          </p:nvSpPr>
          <p:spPr>
            <a:xfrm>
              <a:off x="10022400" y="1443600"/>
              <a:ext cx="1570320" cy="45648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9"/>
            <p:cNvSpPr/>
            <p:nvPr/>
          </p:nvSpPr>
          <p:spPr>
            <a:xfrm>
              <a:off x="10022400" y="950400"/>
              <a:ext cx="1570320" cy="40104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1" name="CustomShape 10"/>
          <p:cNvSpPr/>
          <p:nvPr/>
        </p:nvSpPr>
        <p:spPr>
          <a:xfrm flipH="1">
            <a:off x="6491160" y="467208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1"/>
          <p:cNvSpPr/>
          <p:nvPr/>
        </p:nvSpPr>
        <p:spPr>
          <a:xfrm>
            <a:off x="4747320" y="50619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screenshot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214000" y="4511520"/>
            <a:ext cx="8136720" cy="164448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THANK YOU!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9953640" y="427068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Say thank you for listening!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 flipV="1">
            <a:off x="9505080" y="475704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420D15-D0B6-417A-8237-7F97C8D77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0" t="7050" r="593" b="19328"/>
          <a:stretch/>
        </p:blipFill>
        <p:spPr>
          <a:xfrm>
            <a:off x="725760" y="1900800"/>
            <a:ext cx="2122799" cy="2193840"/>
          </a:xfrm>
          <a:prstGeom prst="flowChartConnector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5F97C63-A150-4956-95DD-92A8F2F2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920" y="1900800"/>
            <a:ext cx="2102400" cy="2193840"/>
          </a:xfrm>
          <a:prstGeom prst="ellipse">
            <a:avLst/>
          </a:prstGeom>
        </p:spPr>
      </p:pic>
      <p:pic>
        <p:nvPicPr>
          <p:cNvPr id="81" name="Imagen 80"/>
          <p:cNvPicPr/>
          <p:nvPr/>
        </p:nvPicPr>
        <p:blipFill>
          <a:blip r:embed="rId4"/>
          <a:srcRect b="25714"/>
          <a:stretch/>
        </p:blipFill>
        <p:spPr>
          <a:xfrm>
            <a:off x="6018840" y="1828800"/>
            <a:ext cx="3200040" cy="2376720"/>
          </a:xfrm>
          <a:prstGeom prst="rect">
            <a:avLst/>
          </a:prstGeom>
          <a:ln>
            <a:noFill/>
          </a:ln>
        </p:spPr>
      </p:pic>
      <p:pic>
        <p:nvPicPr>
          <p:cNvPr id="82" name="Marcador de contenido 3"/>
          <p:cNvPicPr/>
          <p:nvPr/>
        </p:nvPicPr>
        <p:blipFill>
          <a:blip r:embed="rId5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Team Presentation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6" name="Group 4"/>
          <p:cNvGrpSpPr/>
          <p:nvPr/>
        </p:nvGrpSpPr>
        <p:grpSpPr>
          <a:xfrm>
            <a:off x="9052560" y="1645920"/>
            <a:ext cx="2834280" cy="2742840"/>
            <a:chOff x="9052560" y="1645920"/>
            <a:chExt cx="2834280" cy="2742840"/>
          </a:xfrm>
        </p:grpSpPr>
        <p:pic>
          <p:nvPicPr>
            <p:cNvPr id="87" name="Imagen 86"/>
            <p:cNvPicPr/>
            <p:nvPr/>
          </p:nvPicPr>
          <p:blipFill>
            <a:blip r:embed="rId6"/>
            <a:stretch/>
          </p:blipFill>
          <p:spPr>
            <a:xfrm>
              <a:off x="9219240" y="1757160"/>
              <a:ext cx="2508120" cy="2487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5"/>
            <p:cNvSpPr/>
            <p:nvPr/>
          </p:nvSpPr>
          <p:spPr>
            <a:xfrm>
              <a:off x="9052560" y="1645920"/>
              <a:ext cx="2834280" cy="2742840"/>
            </a:xfrm>
            <a:custGeom>
              <a:avLst/>
              <a:gdLst/>
              <a:ahLst/>
              <a:cxn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1" name="CustomShape 8"/>
          <p:cNvSpPr/>
          <p:nvPr/>
        </p:nvSpPr>
        <p:spPr>
          <a:xfrm>
            <a:off x="9419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6467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br/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3551040" y="4180680"/>
            <a:ext cx="2193120" cy="1445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Octavio Vásquez Zapata</a:t>
            </a:r>
            <a:endParaRPr lang="en-US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635040" y="4180680"/>
            <a:ext cx="2193120" cy="1106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spc="-1" dirty="0">
                <a:solidFill>
                  <a:srgbClr val="001E33"/>
                </a:solidFill>
                <a:latin typeface="Arial"/>
              </a:rPr>
              <a:t>Juan David Echeverri Villada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00" name="CustomShape 17"/>
          <p:cNvSpPr/>
          <p:nvPr/>
        </p:nvSpPr>
        <p:spPr>
          <a:xfrm>
            <a:off x="5960160" y="1645920"/>
            <a:ext cx="3383280" cy="2651760"/>
          </a:xfrm>
          <a:custGeom>
            <a:avLst/>
            <a:gdLst/>
            <a:ahLst/>
            <a:cxnLst/>
            <a:rect l="l" t="t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Imagen 100"/>
          <p:cNvPicPr/>
          <p:nvPr/>
        </p:nvPicPr>
        <p:blipFill>
          <a:blip r:embed="rId7"/>
          <a:stretch/>
        </p:blipFill>
        <p:spPr>
          <a:xfrm>
            <a:off x="182880" y="6089760"/>
            <a:ext cx="621360" cy="621360"/>
          </a:xfrm>
          <a:prstGeom prst="rect">
            <a:avLst/>
          </a:prstGeom>
          <a:ln>
            <a:noFill/>
          </a:ln>
        </p:spPr>
      </p:pic>
      <p:sp>
        <p:nvSpPr>
          <p:cNvPr id="102" name="CustomShape 18"/>
          <p:cNvSpPr/>
          <p:nvPr/>
        </p:nvSpPr>
        <p:spPr>
          <a:xfrm>
            <a:off x="815040" y="6160680"/>
            <a:ext cx="8604000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pc="-1" dirty="0">
                <a:solidFill>
                  <a:srgbClr val="001E33"/>
                </a:solidFill>
                <a:hlinkClick r:id="rId8"/>
              </a:rPr>
              <a:t>https://github.com/Juanda0/ST0245-001/tree/master/proyecto</a:t>
            </a:r>
            <a:r>
              <a:rPr lang="en-US" sz="2200" b="1" spc="-1" dirty="0">
                <a:solidFill>
                  <a:srgbClr val="001E33"/>
                </a:solidFill>
              </a:rPr>
              <a:t> 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Design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6" name="Imagen 105"/>
          <p:cNvPicPr/>
          <p:nvPr/>
        </p:nvPicPr>
        <p:blipFill>
          <a:blip r:embed="rId3"/>
          <a:srcRect t="2555" r="18276"/>
          <a:stretch/>
        </p:blipFill>
        <p:spPr>
          <a:xfrm>
            <a:off x="640080" y="1188720"/>
            <a:ext cx="5484600" cy="383904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162000" y="5125680"/>
            <a:ext cx="6307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Algorithm to build a binary decision tree using (</a:t>
            </a:r>
            <a:r>
              <a:rPr lang="en-US" sz="1400" b="0" i="1" strike="noStrike" spc="-1">
                <a:solidFill>
                  <a:srgbClr val="001E33"/>
                </a:solidFill>
                <a:latin typeface="Arial"/>
                <a:ea typeface="DejaVu Sans"/>
              </a:rPr>
              <a:t>In this semester, one could be CART, ID3, C4.5…  please choose</a:t>
            </a: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). In this example, we show a model to predict whether or not to play Golf, according to weather.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08" name="Imagen 107"/>
          <p:cNvPicPr/>
          <p:nvPr/>
        </p:nvPicPr>
        <p:blipFill>
          <a:blip r:embed="rId4"/>
          <a:stretch/>
        </p:blipFill>
        <p:spPr>
          <a:xfrm>
            <a:off x="6835680" y="1787040"/>
            <a:ext cx="4612680" cy="3075480"/>
          </a:xfrm>
          <a:prstGeom prst="rect">
            <a:avLst/>
          </a:prstGeom>
          <a:ln>
            <a:noFill/>
          </a:ln>
        </p:spPr>
      </p:pic>
      <p:sp>
        <p:nvSpPr>
          <p:cNvPr id="111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designed, so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They are not pixeled like mine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1"/>
          <p:cNvSpPr/>
          <p:nvPr/>
        </p:nvSpPr>
        <p:spPr>
          <a:xfrm>
            <a:off x="10482120" y="6681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2"/>
          <p:cNvSpPr/>
          <p:nvPr/>
        </p:nvSpPr>
        <p:spPr>
          <a:xfrm>
            <a:off x="9558000" y="1083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9" name="CustomShape 13"/>
          <p:cNvSpPr/>
          <p:nvPr/>
        </p:nvSpPr>
        <p:spPr>
          <a:xfrm>
            <a:off x="8229600" y="12420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Node Splitting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78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“income == 10.”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0.32,</a:t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0.37.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5168160" y="91440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9"/>
          <p:cNvSpPr/>
          <p:nvPr/>
        </p:nvSpPr>
        <p:spPr>
          <a:xfrm>
            <a:off x="3247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0"/>
          <p:cNvSpPr/>
          <p:nvPr/>
        </p:nvSpPr>
        <p:spPr>
          <a:xfrm>
            <a:off x="1375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1"/>
          <p:cNvSpPr/>
          <p:nvPr/>
        </p:nvSpPr>
        <p:spPr>
          <a:xfrm>
            <a:off x="2085120" y="99720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4"/>
          <p:cNvSpPr/>
          <p:nvPr/>
        </p:nvSpPr>
        <p:spPr>
          <a:xfrm>
            <a:off x="1823040" y="43506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5"/>
          <p:cNvSpPr/>
          <p:nvPr/>
        </p:nvSpPr>
        <p:spPr>
          <a:xfrm>
            <a:off x="2107080" y="4033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6"/>
          <p:cNvSpPr/>
          <p:nvPr/>
        </p:nvSpPr>
        <p:spPr>
          <a:xfrm>
            <a:off x="2107080" y="429768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7"/>
          <p:cNvSpPr/>
          <p:nvPr/>
        </p:nvSpPr>
        <p:spPr>
          <a:xfrm>
            <a:off x="3754800" y="435060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18"/>
          <p:cNvSpPr/>
          <p:nvPr/>
        </p:nvSpPr>
        <p:spPr>
          <a:xfrm>
            <a:off x="4064760" y="45090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19"/>
          <p:cNvSpPr/>
          <p:nvPr/>
        </p:nvSpPr>
        <p:spPr>
          <a:xfrm>
            <a:off x="2281680" y="1594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0"/>
          <p:cNvSpPr/>
          <p:nvPr/>
        </p:nvSpPr>
        <p:spPr>
          <a:xfrm>
            <a:off x="2281680" y="1859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1"/>
          <p:cNvSpPr/>
          <p:nvPr/>
        </p:nvSpPr>
        <p:spPr>
          <a:xfrm>
            <a:off x="2565720" y="1568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22"/>
          <p:cNvSpPr/>
          <p:nvPr/>
        </p:nvSpPr>
        <p:spPr>
          <a:xfrm>
            <a:off x="2333520" y="2070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3"/>
          <p:cNvSpPr/>
          <p:nvPr/>
        </p:nvSpPr>
        <p:spPr>
          <a:xfrm>
            <a:off x="2617560" y="1753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4"/>
          <p:cNvSpPr/>
          <p:nvPr/>
        </p:nvSpPr>
        <p:spPr>
          <a:xfrm>
            <a:off x="2617560" y="2017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5"/>
          <p:cNvSpPr/>
          <p:nvPr/>
        </p:nvSpPr>
        <p:spPr>
          <a:xfrm>
            <a:off x="3120480" y="197892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6"/>
          <p:cNvSpPr/>
          <p:nvPr/>
        </p:nvSpPr>
        <p:spPr>
          <a:xfrm>
            <a:off x="3430080" y="213732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7"/>
          <p:cNvSpPr/>
          <p:nvPr/>
        </p:nvSpPr>
        <p:spPr>
          <a:xfrm>
            <a:off x="3745080" y="4116960"/>
            <a:ext cx="19512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8"/>
          <p:cNvSpPr/>
          <p:nvPr/>
        </p:nvSpPr>
        <p:spPr>
          <a:xfrm>
            <a:off x="4007520" y="425124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9"/>
          <p:cNvSpPr/>
          <p:nvPr/>
        </p:nvSpPr>
        <p:spPr>
          <a:xfrm>
            <a:off x="4007520" y="4050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0"/>
          <p:cNvSpPr/>
          <p:nvPr/>
        </p:nvSpPr>
        <p:spPr>
          <a:xfrm>
            <a:off x="9556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1"/>
          <p:cNvSpPr/>
          <p:nvPr/>
        </p:nvSpPr>
        <p:spPr>
          <a:xfrm>
            <a:off x="7684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32"/>
          <p:cNvSpPr/>
          <p:nvPr/>
        </p:nvSpPr>
        <p:spPr>
          <a:xfrm>
            <a:off x="8394480" y="100584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5"/>
          <p:cNvSpPr/>
          <p:nvPr/>
        </p:nvSpPr>
        <p:spPr>
          <a:xfrm>
            <a:off x="8591040" y="160344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36"/>
          <p:cNvSpPr/>
          <p:nvPr/>
        </p:nvSpPr>
        <p:spPr>
          <a:xfrm>
            <a:off x="8591040" y="186768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37"/>
          <p:cNvSpPr/>
          <p:nvPr/>
        </p:nvSpPr>
        <p:spPr>
          <a:xfrm>
            <a:off x="8875080" y="15771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38"/>
          <p:cNvSpPr/>
          <p:nvPr/>
        </p:nvSpPr>
        <p:spPr>
          <a:xfrm>
            <a:off x="8642880" y="2079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9"/>
          <p:cNvSpPr/>
          <p:nvPr/>
        </p:nvSpPr>
        <p:spPr>
          <a:xfrm>
            <a:off x="8926920" y="17622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0"/>
          <p:cNvSpPr/>
          <p:nvPr/>
        </p:nvSpPr>
        <p:spPr>
          <a:xfrm>
            <a:off x="8926920" y="202608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41"/>
          <p:cNvSpPr/>
          <p:nvPr/>
        </p:nvSpPr>
        <p:spPr>
          <a:xfrm>
            <a:off x="9429840" y="1987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2"/>
          <p:cNvSpPr/>
          <p:nvPr/>
        </p:nvSpPr>
        <p:spPr>
          <a:xfrm>
            <a:off x="9739440" y="2145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43"/>
          <p:cNvSpPr/>
          <p:nvPr/>
        </p:nvSpPr>
        <p:spPr>
          <a:xfrm>
            <a:off x="6426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“stratum == 4.”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0.5,</a:t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0.45.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4" name="CustomShape 44"/>
          <p:cNvSpPr/>
          <p:nvPr/>
        </p:nvSpPr>
        <p:spPr>
          <a:xfrm>
            <a:off x="10041840" y="4111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5"/>
          <p:cNvSpPr/>
          <p:nvPr/>
        </p:nvSpPr>
        <p:spPr>
          <a:xfrm>
            <a:off x="10351440" y="4269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46"/>
          <p:cNvSpPr/>
          <p:nvPr/>
        </p:nvSpPr>
        <p:spPr>
          <a:xfrm>
            <a:off x="8135640" y="3979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47"/>
          <p:cNvSpPr/>
          <p:nvPr/>
        </p:nvSpPr>
        <p:spPr>
          <a:xfrm>
            <a:off x="8135640" y="4244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8"/>
          <p:cNvSpPr/>
          <p:nvPr/>
        </p:nvSpPr>
        <p:spPr>
          <a:xfrm>
            <a:off x="8419680" y="3953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49"/>
          <p:cNvSpPr/>
          <p:nvPr/>
        </p:nvSpPr>
        <p:spPr>
          <a:xfrm>
            <a:off x="8187480" y="4455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50"/>
          <p:cNvSpPr/>
          <p:nvPr/>
        </p:nvSpPr>
        <p:spPr>
          <a:xfrm>
            <a:off x="8471520" y="4138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51"/>
          <p:cNvSpPr/>
          <p:nvPr/>
        </p:nvSpPr>
        <p:spPr>
          <a:xfrm>
            <a:off x="8471520" y="4402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52"/>
          <p:cNvSpPr/>
          <p:nvPr/>
        </p:nvSpPr>
        <p:spPr>
          <a:xfrm>
            <a:off x="9558000" y="125856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3" name="CustomShape 53"/>
          <p:cNvSpPr/>
          <p:nvPr/>
        </p:nvSpPr>
        <p:spPr>
          <a:xfrm>
            <a:off x="10708200" y="822960"/>
            <a:ext cx="44676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54"/>
          <p:cNvSpPr/>
          <p:nvPr/>
        </p:nvSpPr>
        <p:spPr>
          <a:xfrm>
            <a:off x="5577840" y="265428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Complexity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84640" y="4173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and memory complexity of the (In this semester, one could be CART, ID3, C4.5…  please choose) algorithm. (Please explain what do N and M mean in this problem. PLEASE DO IT!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7"/>
          <p:cNvSpPr/>
          <p:nvPr/>
        </p:nvSpPr>
        <p:spPr>
          <a:xfrm>
            <a:off x="3437640" y="5208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3437640" y="4849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6" name="Table 11"/>
          <p:cNvGraphicFramePr/>
          <p:nvPr/>
        </p:nvGraphicFramePr>
        <p:xfrm>
          <a:off x="547920" y="1956240"/>
          <a:ext cx="5075640" cy="215964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Time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Memory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7" name="Imagen 186"/>
          <p:cNvPicPr/>
          <p:nvPr/>
        </p:nvPicPr>
        <p:blipFill>
          <a:blip r:embed="rId3"/>
          <a:srcRect t="17598"/>
          <a:stretch/>
        </p:blipFill>
        <p:spPr>
          <a:xfrm>
            <a:off x="6897960" y="1903680"/>
            <a:ext cx="4674600" cy="2888640"/>
          </a:xfrm>
          <a:prstGeom prst="rect">
            <a:avLst/>
          </a:prstGeom>
          <a:ln>
            <a:noFill/>
          </a:ln>
        </p:spPr>
      </p:pic>
      <p:sp>
        <p:nvSpPr>
          <p:cNvPr id="188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n 188"/>
          <p:cNvPicPr/>
          <p:nvPr/>
        </p:nvPicPr>
        <p:blipFill>
          <a:blip r:embed="rId2"/>
          <a:srcRect l="24319" r="17164"/>
          <a:stretch/>
        </p:blipFill>
        <p:spPr>
          <a:xfrm>
            <a:off x="1016640" y="1019520"/>
            <a:ext cx="3930480" cy="3779280"/>
          </a:xfrm>
          <a:prstGeom prst="rect">
            <a:avLst/>
          </a:prstGeom>
          <a:ln>
            <a:noFill/>
          </a:ln>
        </p:spPr>
      </p:pic>
      <p:pic>
        <p:nvPicPr>
          <p:cNvPr id="190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Decision-Tree Model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4640" y="4857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A binary decision tree to predict Saber Pro scores based on the results of Saber 11. Violet nodes represent those with a high probability of success, green medium probability and red a low probability of success.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Figure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"/>
          <p:cNvSpPr/>
          <p:nvPr/>
        </p:nvSpPr>
        <p:spPr>
          <a:xfrm>
            <a:off x="3437640" y="5892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3437640" y="55332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9"/>
          <p:cNvSpPr/>
          <p:nvPr/>
        </p:nvSpPr>
        <p:spPr>
          <a:xfrm>
            <a:off x="9174240" y="484884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Is it ethical to make a model that predicts academic success based on gender?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9574200" y="43970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1"/>
          <p:cNvSpPr/>
          <p:nvPr/>
        </p:nvSpPr>
        <p:spPr>
          <a:xfrm>
            <a:off x="7772400" y="1737360"/>
            <a:ext cx="35647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Most Relevant Features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8808480" y="2531520"/>
            <a:ext cx="2193120" cy="176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Social Studies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English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Gender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03" name="Imagen 202"/>
          <p:cNvPicPr/>
          <p:nvPr/>
        </p:nvPicPr>
        <p:blipFill>
          <a:blip r:embed="rId4"/>
          <a:stretch/>
        </p:blipFill>
        <p:spPr>
          <a:xfrm>
            <a:off x="8129520" y="315360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04" name="Imagen 203"/>
          <p:cNvPicPr/>
          <p:nvPr/>
        </p:nvPicPr>
        <p:blipFill>
          <a:blip r:embed="rId5"/>
          <a:stretch/>
        </p:blipFill>
        <p:spPr>
          <a:xfrm>
            <a:off x="8312400" y="3860640"/>
            <a:ext cx="344160" cy="618480"/>
          </a:xfrm>
          <a:prstGeom prst="rect">
            <a:avLst/>
          </a:prstGeom>
          <a:ln>
            <a:noFill/>
          </a:ln>
        </p:spPr>
      </p:pic>
      <p:pic>
        <p:nvPicPr>
          <p:cNvPr id="205" name="Imagen 204"/>
          <p:cNvPicPr/>
          <p:nvPr/>
        </p:nvPicPr>
        <p:blipFill>
          <a:blip r:embed="rId6"/>
          <a:srcRect l="19596" t="5022" r="25004" b="33248"/>
          <a:stretch/>
        </p:blipFill>
        <p:spPr>
          <a:xfrm>
            <a:off x="8148960" y="2449440"/>
            <a:ext cx="532080" cy="638640"/>
          </a:xfrm>
          <a:prstGeom prst="rect">
            <a:avLst/>
          </a:prstGeom>
          <a:ln>
            <a:noFill/>
          </a:ln>
        </p:spPr>
      </p:pic>
      <p:sp>
        <p:nvSpPr>
          <p:cNvPr id="206" name="CustomShape 13"/>
          <p:cNvSpPr/>
          <p:nvPr/>
        </p:nvSpPr>
        <p:spPr>
          <a:xfrm flipH="1">
            <a:off x="7983360" y="4572000"/>
            <a:ext cx="30708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6137640" y="4956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an icon for each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feature!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8" name="CustomShape 15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5168160" y="914400"/>
            <a:ext cx="351828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the evaluation metrics, so they are not pixeled like mines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Imagen 214"/>
          <p:cNvPicPr/>
          <p:nvPr/>
        </p:nvPicPr>
        <p:blipFill>
          <a:blip r:embed="rId3"/>
          <a:srcRect b="32945"/>
          <a:stretch/>
        </p:blipFill>
        <p:spPr>
          <a:xfrm>
            <a:off x="507240" y="1517040"/>
            <a:ext cx="3331800" cy="4059360"/>
          </a:xfrm>
          <a:prstGeom prst="rect">
            <a:avLst/>
          </a:prstGeom>
          <a:ln>
            <a:noFill/>
          </a:ln>
        </p:spPr>
      </p:pic>
      <p:pic>
        <p:nvPicPr>
          <p:cNvPr id="216" name="Imagen 215"/>
          <p:cNvPicPr/>
          <p:nvPr/>
        </p:nvPicPr>
        <p:blipFill>
          <a:blip r:embed="rId3"/>
          <a:srcRect t="66377"/>
          <a:stretch/>
        </p:blipFill>
        <p:spPr>
          <a:xfrm>
            <a:off x="4480560" y="2263320"/>
            <a:ext cx="3331800" cy="203292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8778240" y="2743200"/>
            <a:ext cx="22845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Explain Accuracy too…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In the same manner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5020920" y="478692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If possible, avoid equations for simple concepts that can be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explained through diagrams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5020920" y="442764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9"/>
          <p:cNvSpPr/>
          <p:nvPr/>
        </p:nvSpPr>
        <p:spPr>
          <a:xfrm flipH="1">
            <a:off x="10697760" y="776160"/>
            <a:ext cx="365040" cy="43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0"/>
          <p:cNvSpPr/>
          <p:nvPr/>
        </p:nvSpPr>
        <p:spPr>
          <a:xfrm>
            <a:off x="9326880" y="1191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2" name="CustomShape 11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1" name="Table 8"/>
          <p:cNvGraphicFramePr/>
          <p:nvPr/>
        </p:nvGraphicFramePr>
        <p:xfrm>
          <a:off x="547920" y="1956240"/>
          <a:ext cx="5075640" cy="288000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Accuracy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Precision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Recall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2" name="Imagen 231"/>
          <p:cNvPicPr/>
          <p:nvPr/>
        </p:nvPicPr>
        <p:blipFill>
          <a:blip r:embed="rId3"/>
          <a:srcRect l="20024"/>
          <a:stretch/>
        </p:blipFill>
        <p:spPr>
          <a:xfrm>
            <a:off x="7168320" y="2011680"/>
            <a:ext cx="4378320" cy="2674080"/>
          </a:xfrm>
          <a:prstGeom prst="rect">
            <a:avLst/>
          </a:prstGeom>
          <a:ln>
            <a:noFill/>
          </a:ln>
        </p:spPr>
      </p:pic>
      <p:sp>
        <p:nvSpPr>
          <p:cNvPr id="233" name="CustomShape 9"/>
          <p:cNvSpPr/>
          <p:nvPr/>
        </p:nvSpPr>
        <p:spPr>
          <a:xfrm>
            <a:off x="807480" y="4893480"/>
            <a:ext cx="50277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Evaluation metrics using a training dataset of 135,000 students and test dataset of 45,000 students.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4297680" y="59896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4297680" y="5486400"/>
            <a:ext cx="421560" cy="35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Time and Memory Consumption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plots in Excel.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3" name="Gráfico 242"/>
          <p:cNvGraphicFramePr/>
          <p:nvPr/>
        </p:nvGraphicFramePr>
        <p:xfrm>
          <a:off x="146880" y="1914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4" name="Gráfico 243"/>
          <p:cNvGraphicFramePr/>
          <p:nvPr/>
        </p:nvGraphicFramePr>
        <p:xfrm>
          <a:off x="6071040" y="1878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5" name="CustomShape 6"/>
          <p:cNvSpPr/>
          <p:nvPr/>
        </p:nvSpPr>
        <p:spPr>
          <a:xfrm>
            <a:off x="224928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Consumption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853992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Memory Consumption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47" name="Imagen 246"/>
          <p:cNvPicPr/>
          <p:nvPr/>
        </p:nvPicPr>
        <p:blipFill>
          <a:blip r:embed="rId5"/>
          <a:stretch/>
        </p:blipFill>
        <p:spPr>
          <a:xfrm>
            <a:off x="1648800" y="5105520"/>
            <a:ext cx="527040" cy="527040"/>
          </a:xfrm>
          <a:prstGeom prst="rect">
            <a:avLst/>
          </a:prstGeom>
          <a:ln>
            <a:noFill/>
          </a:ln>
        </p:spPr>
      </p:pic>
      <p:pic>
        <p:nvPicPr>
          <p:cNvPr id="248" name="Imagen 247"/>
          <p:cNvPicPr/>
          <p:nvPr/>
        </p:nvPicPr>
        <p:blipFill>
          <a:blip r:embed="rId6"/>
          <a:srcRect l="28229" t="24851" r="28731" b="25399"/>
          <a:stretch/>
        </p:blipFill>
        <p:spPr>
          <a:xfrm>
            <a:off x="7827120" y="5117760"/>
            <a:ext cx="712080" cy="547560"/>
          </a:xfrm>
          <a:prstGeom prst="rect">
            <a:avLst/>
          </a:prstGeom>
          <a:ln>
            <a:noFill/>
          </a:ln>
        </p:spPr>
      </p:pic>
      <p:sp>
        <p:nvSpPr>
          <p:cNvPr id="249" name="CustomShape 8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</TotalTime>
  <Words>739</Words>
  <Application>Microsoft Office PowerPoint</Application>
  <PresentationFormat>Panorámica</PresentationFormat>
  <Paragraphs>132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Symbol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Referee</dc:creator>
  <dc:description/>
  <cp:lastModifiedBy>Octavio Vásquez Zapata</cp:lastModifiedBy>
  <cp:revision>24</cp:revision>
  <dcterms:created xsi:type="dcterms:W3CDTF">2020-06-26T14:36:07Z</dcterms:created>
  <dcterms:modified xsi:type="dcterms:W3CDTF">2020-08-17T00:11:17Z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